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5"/>
  </p:notesMasterIdLst>
  <p:sldIdLst>
    <p:sldId id="262" r:id="rId2"/>
    <p:sldId id="263" r:id="rId3"/>
    <p:sldId id="264" r:id="rId4"/>
  </p:sldIdLst>
  <p:sldSz cx="13004800" cy="9753600"/>
  <p:notesSz cx="6858000" cy="9144000"/>
  <p:embeddedFontLst>
    <p:embeddedFont>
      <p:font typeface="Helvetica Neue" panose="020B060402020202020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94937B-49C2-466C-BE90-3FFAC5C4EBB9}">
  <a:tblStyle styleId="{9E94937B-49C2-466C-BE90-3FFAC5C4EBB9}" styleName="Table_0"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254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254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254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DCDEE0">
              <a:alpha val="17647"/>
            </a:srgbClr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254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254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254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254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254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25400" cap="flat" cmpd="sng">
              <a:solidFill>
                <a:srgbClr val="5F6568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84"/>
  </p:normalViewPr>
  <p:slideViewPr>
    <p:cSldViewPr snapToGrid="0" snapToObjects="1">
      <p:cViewPr varScale="1">
        <p:scale>
          <a:sx n="48" d="100"/>
          <a:sy n="48" d="100"/>
        </p:scale>
        <p:origin x="12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 Alt">
  <p:cSld name="Title &amp; Bullets Al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4"/>
          <p:cNvCxnSpPr/>
          <p:nvPr/>
        </p:nvCxnSpPr>
        <p:spPr>
          <a:xfrm rot="10800000" flipH="1">
            <a:off x="406400" y="1230227"/>
            <a:ext cx="12192000" cy="263"/>
          </a:xfrm>
          <a:prstGeom prst="straightConnector1">
            <a:avLst/>
          </a:prstGeom>
          <a:noFill/>
          <a:ln w="25400" cap="flat" cmpd="sng">
            <a:solidFill>
              <a:srgbClr val="222222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06400" y="1653116"/>
            <a:ext cx="12192000" cy="610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-42334" y="9444103"/>
            <a:ext cx="13089468" cy="3179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1900"/>
              </a:spcBef>
              <a:spcAft>
                <a:spcPts val="0"/>
              </a:spcAft>
              <a:buClr>
                <a:schemeClr val="accent5"/>
              </a:buClr>
              <a:buSzPts val="4080"/>
              <a:buFont typeface="Avenir"/>
              <a:buNone/>
              <a:defRPr sz="408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Alt">
  <p:cSld name="Blank Al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" type="title">
  <p:cSld name="TITLE">
    <p:bg>
      <p:bgPr>
        <a:solidFill>
          <a:srgbClr val="22222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6"/>
          <p:cNvCxnSpPr/>
          <p:nvPr/>
        </p:nvCxnSpPr>
        <p:spPr>
          <a:xfrm rot="10800000" flipH="1">
            <a:off x="406400" y="6140894"/>
            <a:ext cx="12192000" cy="263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06400" y="6211450"/>
            <a:ext cx="12192000" cy="270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Helvetica Neue"/>
              <a:buNone/>
              <a:defRPr sz="12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venir"/>
              <a:buNone/>
              <a:defRPr sz="5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venir"/>
              <a:buNone/>
              <a:defRPr sz="5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venir"/>
              <a:buNone/>
              <a:defRPr sz="5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venir"/>
              <a:buNone/>
              <a:defRPr sz="5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venir"/>
              <a:buNone/>
              <a:defRPr sz="5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Alt">
  <p:cSld name="Title &amp; Subtitle Al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oogle Shape;50;p10"/>
          <p:cNvCxnSpPr/>
          <p:nvPr/>
        </p:nvCxnSpPr>
        <p:spPr>
          <a:xfrm rot="10800000" flipH="1">
            <a:off x="406400" y="6140894"/>
            <a:ext cx="12192000" cy="263"/>
          </a:xfrm>
          <a:prstGeom prst="straightConnector1">
            <a:avLst/>
          </a:prstGeom>
          <a:noFill/>
          <a:ln w="38100" cap="flat" cmpd="sng">
            <a:solidFill>
              <a:srgbClr val="222222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Helvetica Neue"/>
              <a:buNone/>
              <a:defRPr sz="12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222222"/>
              </a:buClr>
              <a:buSzPts val="5400"/>
              <a:buFont typeface="Avenir"/>
              <a:buNone/>
              <a:defRPr sz="5400" b="0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222222"/>
              </a:buClr>
              <a:buSzPts val="5400"/>
              <a:buFont typeface="Avenir"/>
              <a:buNone/>
              <a:defRPr sz="5400" b="0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222222"/>
              </a:buClr>
              <a:buSzPts val="5400"/>
              <a:buFont typeface="Avenir"/>
              <a:buNone/>
              <a:defRPr sz="5400" b="0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222222"/>
              </a:buClr>
              <a:buSzPts val="5400"/>
              <a:buFont typeface="Avenir"/>
              <a:buNone/>
              <a:defRPr sz="5400" b="0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222222"/>
              </a:buClr>
              <a:buSzPts val="5400"/>
              <a:buFont typeface="Avenir"/>
              <a:buNone/>
              <a:defRPr sz="5400" b="0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Title &amp; Bullets">
    <p:bg>
      <p:bgPr>
        <a:solidFill>
          <a:srgbClr val="22222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1"/>
          <p:cNvCxnSpPr/>
          <p:nvPr/>
        </p:nvCxnSpPr>
        <p:spPr>
          <a:xfrm rot="10800000" flipH="1">
            <a:off x="406400" y="993160"/>
            <a:ext cx="12192000" cy="263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406400" y="1439333"/>
            <a:ext cx="12192000" cy="610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1900"/>
              </a:spcBef>
              <a:spcAft>
                <a:spcPts val="0"/>
              </a:spcAft>
              <a:buClr>
                <a:schemeClr val="accent5"/>
              </a:buClr>
              <a:buSzPts val="4080"/>
              <a:buFont typeface="Avenir"/>
              <a:buNone/>
              <a:defRPr sz="408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Bullets &amp; Photo">
  <p:cSld name="Title, Bullets &amp; Photo">
    <p:bg>
      <p:bgPr>
        <a:solidFill>
          <a:srgbClr val="22222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2"/>
          <p:cNvCxnSpPr/>
          <p:nvPr/>
        </p:nvCxnSpPr>
        <p:spPr>
          <a:xfrm rot="10800000" flipH="1">
            <a:off x="406400" y="993160"/>
            <a:ext cx="12192000" cy="263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1" name="Google Shape;61;p12"/>
          <p:cNvSpPr>
            <a:spLocks noGrp="1"/>
          </p:cNvSpPr>
          <p:nvPr>
            <p:ph type="pic" idx="2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406400" y="1354666"/>
            <a:ext cx="6299200" cy="610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5288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2940"/>
              <a:buFont typeface="Avenir"/>
              <a:buChar char="▸"/>
              <a:defRPr sz="2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15288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2940"/>
              <a:buFont typeface="Avenir"/>
              <a:buChar char="▸"/>
              <a:defRPr sz="2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15288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2940"/>
              <a:buFont typeface="Avenir"/>
              <a:buChar char="▸"/>
              <a:defRPr sz="2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15288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2940"/>
              <a:buFont typeface="Avenir"/>
              <a:buChar char="▸"/>
              <a:defRPr sz="2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15288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2940"/>
              <a:buFont typeface="Avenir"/>
              <a:buChar char="▸"/>
              <a:defRPr sz="2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/>
          <p:nvPr/>
        </p:nvSpPr>
        <p:spPr>
          <a:xfrm>
            <a:off x="406400" y="311150"/>
            <a:ext cx="62992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80"/>
              <a:buFont typeface="Helvetica Neue"/>
              <a:buNone/>
            </a:pPr>
            <a:r>
              <a:rPr lang="en-US" sz="408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TITLE TEXT</a:t>
            </a:r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s">
  <p:cSld name="Bullets">
    <p:bg>
      <p:bgPr>
        <a:solidFill>
          <a:srgbClr val="22222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13"/>
          <p:cNvCxnSpPr/>
          <p:nvPr/>
        </p:nvCxnSpPr>
        <p:spPr>
          <a:xfrm rot="10800000" flipH="1">
            <a:off x="406400" y="993160"/>
            <a:ext cx="12192000" cy="263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406400" y="1625600"/>
            <a:ext cx="12192000" cy="6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406400" y="311150"/>
            <a:ext cx="12192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80"/>
              <a:buFont typeface="Helvetica Neue"/>
              <a:buNone/>
            </a:pPr>
            <a:r>
              <a:rPr lang="en-US" sz="408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TITLE TEXT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3 Up">
  <p:cSld name="Photo - 3 Up">
    <p:bg>
      <p:bgPr>
        <a:solidFill>
          <a:srgbClr val="22222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>
            <a:spLocks noGrp="1"/>
          </p:cNvSpPr>
          <p:nvPr>
            <p:ph type="pic" idx="2"/>
          </p:nvPr>
        </p:nvSpPr>
        <p:spPr>
          <a:xfrm>
            <a:off x="6503154" y="0"/>
            <a:ext cx="6502401" cy="48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>
            <a:spLocks noGrp="1"/>
          </p:cNvSpPr>
          <p:nvPr>
            <p:ph type="pic" idx="3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>
            <a:spLocks noGrp="1"/>
          </p:cNvSpPr>
          <p:nvPr>
            <p:ph type="pic" idx="4"/>
          </p:nvPr>
        </p:nvSpPr>
        <p:spPr>
          <a:xfrm>
            <a:off x="0" y="0"/>
            <a:ext cx="6468534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Alt">
  <p:cSld name="Quote Alt">
    <p:bg>
      <p:bgPr>
        <a:solidFill>
          <a:schemeClr val="accent5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100"/>
              <a:buFont typeface="Avenir"/>
              <a:buNone/>
              <a:defRPr sz="71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>
            <a:spLocks noGrp="1"/>
          </p:cNvSpPr>
          <p:nvPr>
            <p:ph type="pic" idx="2"/>
          </p:nvPr>
        </p:nvSpPr>
        <p:spPr>
          <a:xfrm>
            <a:off x="0" y="0"/>
            <a:ext cx="54864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3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6000"/>
              <a:buFont typeface="Avenir"/>
              <a:buNone/>
              <a:defRPr sz="6000" b="0" i="0" u="none" strike="noStrike" cap="none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">
  <p:cSld name="Photo">
    <p:bg>
      <p:bgPr>
        <a:solidFill>
          <a:srgbClr val="22222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>
            <a:spLocks noGrp="1"/>
          </p:cNvSpPr>
          <p:nvPr>
            <p:ph type="pic" idx="2"/>
          </p:nvPr>
        </p:nvSpPr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 rot="10800000" flipH="1">
            <a:off x="406400" y="1128627"/>
            <a:ext cx="12192000" cy="263"/>
          </a:xfrm>
          <a:prstGeom prst="straightConnector1">
            <a:avLst/>
          </a:prstGeom>
          <a:noFill/>
          <a:ln w="25400" cap="flat" cmpd="sng">
            <a:solidFill>
              <a:srgbClr val="222222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" name="Google Shape;7;p1"/>
          <p:cNvSpPr/>
          <p:nvPr/>
        </p:nvSpPr>
        <p:spPr>
          <a:xfrm>
            <a:off x="-42334" y="9444103"/>
            <a:ext cx="13089468" cy="3179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455292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38A3D5"/>
              </a:buClr>
              <a:buSzPts val="3570"/>
              <a:buFont typeface="Avenir"/>
              <a:buChar char="▸"/>
              <a:defRPr sz="3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ctrTitle" idx="4294967295"/>
          </p:nvPr>
        </p:nvSpPr>
        <p:spPr>
          <a:xfrm>
            <a:off x="406400" y="6211450"/>
            <a:ext cx="12192000" cy="270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Helvetica Neue"/>
              <a:buNone/>
            </a:pPr>
            <a:r>
              <a:rPr lang="en-US" dirty="0"/>
              <a:t>Penn Graduate Consulting Club</a:t>
            </a:r>
            <a:br>
              <a:rPr lang="en-US" dirty="0"/>
            </a:br>
            <a:r>
              <a:rPr lang="en-US" dirty="0"/>
              <a:t>(PGCC)</a:t>
            </a:r>
            <a:endParaRPr dirty="0"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4294967295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venir"/>
              <a:buNone/>
            </a:pPr>
            <a:r>
              <a:rPr lang="en-US" sz="54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[August 17</a:t>
            </a:r>
            <a:r>
              <a:rPr lang="en-US" sz="5400" b="0" i="0" u="none" strike="noStrike" cap="none" baseline="30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54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Student Panel]</a:t>
            </a:r>
            <a:endParaRPr dirty="0"/>
          </a:p>
        </p:txBody>
      </p:sp>
      <p:sp>
        <p:nvSpPr>
          <p:cNvPr id="131" name="Google Shape;131;p24"/>
          <p:cNvSpPr txBox="1"/>
          <p:nvPr/>
        </p:nvSpPr>
        <p:spPr>
          <a:xfrm>
            <a:off x="8967130" y="433916"/>
            <a:ext cx="3563418" cy="72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253A"/>
              </a:buClr>
              <a:buSzPts val="3600"/>
              <a:buFont typeface="Avenir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AC29F-0EF9-8447-A712-94AAECDAC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067" y="0"/>
            <a:ext cx="5327733" cy="28357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1811718" y="1041400"/>
            <a:ext cx="8793000" cy="7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44500" marR="0" lvl="0" indent="-370207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enir"/>
              <a:buChar char="▸"/>
            </a:pPr>
            <a:endParaRPr lang="en-US" sz="2400" b="0" i="0" u="none" strike="noStrike" cap="none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lvl="0" indent="-370207">
              <a:buSzPts val="2400"/>
            </a:pPr>
            <a:r>
              <a:rPr lang="en-US" sz="2800" dirty="0"/>
              <a:t>Increasing awareness of alternative career paths by introducing the Penn graduate and post-doctoral community to career opportunities in management consulting</a:t>
            </a:r>
            <a:endParaRPr sz="2800" dirty="0"/>
          </a:p>
          <a:p>
            <a:pPr marL="444500" lvl="0" indent="-370207">
              <a:buSzPts val="2400"/>
            </a:pPr>
            <a:r>
              <a:rPr lang="en-US" sz="2800" dirty="0"/>
              <a:t>Equipping non-MBA students with basic business knowledge</a:t>
            </a:r>
          </a:p>
          <a:p>
            <a:pPr marL="444500" lvl="0" indent="-370207">
              <a:buSzPts val="2400"/>
            </a:pPr>
            <a:r>
              <a:rPr lang="en-US" sz="2800" dirty="0"/>
              <a:t>Providing opportunities to practice for case interviews</a:t>
            </a:r>
          </a:p>
          <a:p>
            <a:pPr marL="444500" lvl="0" indent="-370207">
              <a:buSzPts val="2400"/>
            </a:pPr>
            <a:r>
              <a:rPr lang="en-US" sz="2800" dirty="0"/>
              <a:t>Helping consulting firms facilitate the recruitment of non-MBA graduate students at Penn</a:t>
            </a:r>
          </a:p>
          <a:p>
            <a:pPr marL="1908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44500" lvl="0" indent="-370207">
              <a:buSzPts val="2400"/>
            </a:pPr>
            <a:endParaRPr sz="2400" dirty="0"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2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80"/>
              <a:buFont typeface="Avenir"/>
              <a:buNone/>
            </a:pPr>
            <a:r>
              <a:rPr lang="en-US" dirty="0"/>
              <a:t>Our focus</a:t>
            </a:r>
            <a:endParaRPr dirty="0"/>
          </a:p>
        </p:txBody>
      </p:sp>
      <p:sp>
        <p:nvSpPr>
          <p:cNvPr id="140" name="Google Shape;140;p25"/>
          <p:cNvSpPr txBox="1"/>
          <p:nvPr/>
        </p:nvSpPr>
        <p:spPr>
          <a:xfrm>
            <a:off x="9587425" y="5024700"/>
            <a:ext cx="12414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406400" y="1653116"/>
            <a:ext cx="7480300" cy="736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445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</a:pPr>
            <a:r>
              <a:rPr lang="en-US" sz="2800" b="1" dirty="0"/>
              <a:t>September 3</a:t>
            </a:r>
            <a:r>
              <a:rPr lang="en-US" sz="2800" b="1" baseline="30000" dirty="0"/>
              <a:t>rd</a:t>
            </a:r>
            <a:r>
              <a:rPr lang="en-US" sz="2800" b="1" dirty="0"/>
              <a:t>, 6-7pm</a:t>
            </a:r>
            <a:r>
              <a:rPr lang="en-US" sz="2800" b="1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70"/>
              <a:buNone/>
            </a:pPr>
            <a:endParaRPr lang="en-US" sz="2800" b="1" i="0" u="none" strike="noStrike" cap="none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venir"/>
              <a:buChar char="▸"/>
            </a:pPr>
            <a:r>
              <a:rPr lang="en-US" sz="2800" dirty="0"/>
              <a:t>Keynote Speaker: </a:t>
            </a:r>
            <a:r>
              <a:rPr lang="en-US" sz="2800" dirty="0" err="1"/>
              <a:t>Caiyue</a:t>
            </a:r>
            <a:r>
              <a:rPr lang="en-US" sz="2800" dirty="0"/>
              <a:t> Xu </a:t>
            </a:r>
          </a:p>
          <a:p>
            <a:pPr marL="901700" lvl="1" indent="-444500">
              <a:spcBef>
                <a:spcPts val="0"/>
              </a:spcBef>
            </a:pPr>
            <a:r>
              <a:rPr lang="en-US" sz="2800" dirty="0"/>
              <a:t>Former co-president of PGCC </a:t>
            </a:r>
          </a:p>
          <a:p>
            <a:pPr marL="901700" lvl="1" indent="-444500">
              <a:spcBef>
                <a:spcPts val="0"/>
              </a:spcBef>
            </a:pPr>
            <a:r>
              <a:rPr lang="en-US" sz="2800" dirty="0"/>
              <a:t>Cell and Molecular Biology PhD graduate, Berger lab</a:t>
            </a:r>
          </a:p>
          <a:p>
            <a:pPr marL="901700" lvl="1" indent="-444500">
              <a:spcBef>
                <a:spcPts val="0"/>
              </a:spcBef>
            </a:pPr>
            <a:r>
              <a:rPr lang="en-US" sz="2800" dirty="0"/>
              <a:t>Current life science specialist at L.E.K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800" dirty="0"/>
          </a:p>
          <a:p>
            <a:pPr marL="444500" indent="-444500">
              <a:spcBef>
                <a:spcPts val="0"/>
              </a:spcBef>
            </a:pPr>
            <a:r>
              <a:rPr lang="en-US" sz="2800" dirty="0"/>
              <a:t>Register at the link on our Instagram @</a:t>
            </a:r>
            <a:r>
              <a:rPr lang="en-US" sz="2800" dirty="0" err="1"/>
              <a:t>upenn_pgcc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2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80"/>
              <a:buFont typeface="Avenir"/>
              <a:buNone/>
            </a:pPr>
            <a:r>
              <a:rPr lang="en-US" dirty="0"/>
              <a:t>Kickoff</a:t>
            </a:r>
            <a:r>
              <a:rPr lang="zh-CN" altLang="en-US" dirty="0"/>
              <a:t> </a:t>
            </a:r>
            <a:r>
              <a:rPr lang="en-US" altLang="zh-CN" dirty="0"/>
              <a:t>Event</a:t>
            </a:r>
            <a:r>
              <a:rPr lang="zh-CN" altLang="en-US" dirty="0"/>
              <a:t> </a:t>
            </a:r>
            <a:endParaRPr dirty="0"/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5EFB1BD-B53F-A347-B180-D009ADBD3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2451403"/>
            <a:ext cx="4373940" cy="43739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102</Words>
  <Application>Microsoft Office PowerPoint</Application>
  <PresentationFormat>Custom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Helvetica Neue</vt:lpstr>
      <vt:lpstr>Avenir</vt:lpstr>
      <vt:lpstr>Arial</vt:lpstr>
      <vt:lpstr>New_Template7</vt:lpstr>
      <vt:lpstr>Penn Graduate Consulting Club (PGCC)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 Graduate Consulting Club (PGCC)</dc:title>
  <dc:creator>Colleen Dunn</dc:creator>
  <cp:lastModifiedBy>Rebecca Lopez</cp:lastModifiedBy>
  <cp:revision>6</cp:revision>
  <dcterms:modified xsi:type="dcterms:W3CDTF">2020-08-19T20:47:00Z</dcterms:modified>
</cp:coreProperties>
</file>